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56" r:id="rId2"/>
    <p:sldId id="275" r:id="rId3"/>
    <p:sldId id="257" r:id="rId4"/>
    <p:sldId id="280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76" r:id="rId14"/>
    <p:sldId id="266" r:id="rId15"/>
    <p:sldId id="267" r:id="rId16"/>
    <p:sldId id="268" r:id="rId17"/>
    <p:sldId id="269" r:id="rId18"/>
    <p:sldId id="274" r:id="rId19"/>
    <p:sldId id="270" r:id="rId20"/>
    <p:sldId id="271" r:id="rId21"/>
    <p:sldId id="277" r:id="rId22"/>
    <p:sldId id="278" r:id="rId23"/>
    <p:sldId id="279" r:id="rId24"/>
    <p:sldId id="272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19" autoAdjust="0"/>
  </p:normalViewPr>
  <p:slideViewPr>
    <p:cSldViewPr>
      <p:cViewPr>
        <p:scale>
          <a:sx n="70" d="100"/>
          <a:sy n="70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767E1-4E3F-40E4-A90A-0953F92F9311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A527D-8A14-4D48-A2ED-F41D0C11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5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Columbus,</a:t>
            </a:r>
            <a:r>
              <a:rPr lang="en-US" baseline="0" dirty="0" smtClean="0"/>
              <a:t> OH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A527D-8A14-4D48-A2ED-F41D0C119D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52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reviewed medical records of infants with cystic fibrosis who were seen in the Newborn Cystic Fibrosis Clinic at Nationwide Children’s between 2008 and 2012.</a:t>
            </a:r>
          </a:p>
          <a:p>
            <a:endParaRPr lang="en-US" dirty="0" smtClean="0"/>
          </a:p>
          <a:p>
            <a:r>
              <a:rPr lang="en-US" dirty="0" smtClean="0"/>
              <a:t>Researchers examined growth, lung function, chest CT scans and the incidence of bacterial infection at age 4 months and 1 year, then compared the data between infants exposed to secondhand smoke and those who weren’t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A527D-8A14-4D48-A2ED-F41D0C119D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57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Drink lost of water to flush out the nicotine</a:t>
            </a:r>
          </a:p>
          <a:p>
            <a:r>
              <a:rPr lang="en-US" dirty="0" smtClean="0"/>
              <a:t>Delay – having that cig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A527D-8A14-4D48-A2ED-F41D0C119DB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37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A7521A-2302-4B76-8353-72857A8575B3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32747F-215D-4D8F-A57B-FA52EE3841B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521A-2302-4B76-8353-72857A8575B3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747F-215D-4D8F-A57B-FA52EE384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521A-2302-4B76-8353-72857A8575B3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747F-215D-4D8F-A57B-FA52EE384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521A-2302-4B76-8353-72857A8575B3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747F-215D-4D8F-A57B-FA52EE384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521A-2302-4B76-8353-72857A8575B3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747F-215D-4D8F-A57B-FA52EE384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521A-2302-4B76-8353-72857A8575B3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747F-215D-4D8F-A57B-FA52EE3841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521A-2302-4B76-8353-72857A8575B3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747F-215D-4D8F-A57B-FA52EE384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521A-2302-4B76-8353-72857A8575B3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747F-215D-4D8F-A57B-FA52EE384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521A-2302-4B76-8353-72857A8575B3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747F-215D-4D8F-A57B-FA52EE384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521A-2302-4B76-8353-72857A8575B3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747F-215D-4D8F-A57B-FA52EE3841B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521A-2302-4B76-8353-72857A8575B3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747F-215D-4D8F-A57B-FA52EE384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AA7521A-2302-4B76-8353-72857A8575B3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432747F-215D-4D8F-A57B-FA52EE3841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438400"/>
            <a:ext cx="3313355" cy="170216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Tobacco Dependence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495800"/>
            <a:ext cx="3200400" cy="121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6777317" cy="3508977"/>
          </a:xfrm>
        </p:spPr>
        <p:txBody>
          <a:bodyPr/>
          <a:lstStyle/>
          <a:p>
            <a:r>
              <a:rPr lang="en-US" dirty="0" smtClean="0"/>
              <a:t>Why do people smoke?</a:t>
            </a:r>
          </a:p>
          <a:p>
            <a:pPr lvl="1"/>
            <a:r>
              <a:rPr lang="en-US" dirty="0" smtClean="0"/>
              <a:t>Stimulation</a:t>
            </a:r>
          </a:p>
          <a:p>
            <a:pPr lvl="1"/>
            <a:r>
              <a:rPr lang="en-US" dirty="0" smtClean="0"/>
              <a:t>Handling</a:t>
            </a:r>
          </a:p>
          <a:p>
            <a:pPr lvl="1"/>
            <a:r>
              <a:rPr lang="en-US" dirty="0" smtClean="0"/>
              <a:t>Pleasure</a:t>
            </a:r>
          </a:p>
          <a:p>
            <a:pPr lvl="1"/>
            <a:r>
              <a:rPr lang="en-US" dirty="0" smtClean="0"/>
              <a:t>Relaxation</a:t>
            </a:r>
          </a:p>
          <a:p>
            <a:pPr lvl="1"/>
            <a:r>
              <a:rPr lang="en-US" dirty="0" smtClean="0"/>
              <a:t>Craving</a:t>
            </a:r>
          </a:p>
          <a:p>
            <a:pPr lvl="1"/>
            <a:r>
              <a:rPr lang="en-US" dirty="0" smtClean="0"/>
              <a:t>Habit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4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7315200" cy="5791200"/>
          </a:xfrm>
        </p:spPr>
        <p:txBody>
          <a:bodyPr>
            <a:noAutofit/>
          </a:bodyPr>
          <a:lstStyle/>
          <a:p>
            <a:r>
              <a:rPr lang="en-US" sz="1400" dirty="0"/>
              <a:t>Next to the following statements, mark the number that best describes your own experience. (5=Always, 4=Most of the time, 3=Once in a while, 2=Rarely, 1=Never)</a:t>
            </a:r>
            <a:endParaRPr lang="en-US" sz="1400" dirty="0" smtClean="0"/>
          </a:p>
          <a:p>
            <a:endParaRPr lang="en-US" sz="1400" dirty="0"/>
          </a:p>
          <a:p>
            <a:pPr marL="68580" indent="0">
              <a:buNone/>
            </a:pPr>
            <a:r>
              <a:rPr lang="en-US" sz="1400" dirty="0" smtClean="0"/>
              <a:t>___ </a:t>
            </a:r>
            <a:r>
              <a:rPr lang="en-US" sz="1400" dirty="0"/>
              <a:t>A. I smoke to keep myself from slowing down. </a:t>
            </a:r>
            <a:br>
              <a:rPr lang="en-US" sz="1400" dirty="0"/>
            </a:br>
            <a:r>
              <a:rPr lang="en-US" sz="1400" dirty="0"/>
              <a:t>___ B. Handling a cigarette is part of the enjoyment of smoking it. </a:t>
            </a:r>
            <a:br>
              <a:rPr lang="en-US" sz="1400" dirty="0"/>
            </a:br>
            <a:r>
              <a:rPr lang="en-US" sz="1400" dirty="0"/>
              <a:t>___ C. Smoking is pleasant and relaxing. </a:t>
            </a:r>
            <a:br>
              <a:rPr lang="en-US" sz="1400" dirty="0"/>
            </a:br>
            <a:r>
              <a:rPr lang="en-US" sz="1400" dirty="0"/>
              <a:t>___ D. I light up a cigarette when I feel angry about something. </a:t>
            </a:r>
            <a:br>
              <a:rPr lang="en-US" sz="1400" dirty="0"/>
            </a:br>
            <a:r>
              <a:rPr lang="en-US" sz="1400" dirty="0"/>
              <a:t>___ E. When I am out of cigarettes, it's near-torture until I can get more. </a:t>
            </a:r>
            <a:br>
              <a:rPr lang="en-US" sz="1400" dirty="0"/>
            </a:br>
            <a:r>
              <a:rPr lang="en-US" sz="1400" dirty="0"/>
              <a:t>___ F. I smoke automatically, without even being aware of it. </a:t>
            </a:r>
            <a:br>
              <a:rPr lang="en-US" sz="1400" dirty="0"/>
            </a:br>
            <a:r>
              <a:rPr lang="en-US" sz="1400" dirty="0"/>
              <a:t>___ G. I smoke when people around me are smoking. </a:t>
            </a:r>
            <a:br>
              <a:rPr lang="en-US" sz="1400" dirty="0"/>
            </a:br>
            <a:r>
              <a:rPr lang="en-US" sz="1400" dirty="0"/>
              <a:t>___ H. I smoke to perk myself up. </a:t>
            </a:r>
            <a:br>
              <a:rPr lang="en-US" sz="1400" dirty="0"/>
            </a:br>
            <a:r>
              <a:rPr lang="en-US" sz="1400" dirty="0"/>
              <a:t>___ I. Part of my enjoyment from smoking is preparing to light up. </a:t>
            </a:r>
            <a:br>
              <a:rPr lang="en-US" sz="1400" dirty="0"/>
            </a:br>
            <a:r>
              <a:rPr lang="en-US" sz="1400" dirty="0"/>
              <a:t>___ J. I get pleasure from smoking. </a:t>
            </a:r>
            <a:br>
              <a:rPr lang="en-US" sz="1400" dirty="0"/>
            </a:br>
            <a:r>
              <a:rPr lang="en-US" sz="1400" dirty="0"/>
              <a:t>___ K. When I feel uncomfortable or upset, I light up a cigarette.</a:t>
            </a:r>
            <a:br>
              <a:rPr lang="en-US" sz="1400" dirty="0"/>
            </a:br>
            <a:r>
              <a:rPr lang="en-US" sz="1400" dirty="0"/>
              <a:t>___ L. When I'm not smoking a cigarette, I'm very much aware of the fact. </a:t>
            </a:r>
            <a:br>
              <a:rPr lang="en-US" sz="1400" dirty="0"/>
            </a:br>
            <a:r>
              <a:rPr lang="en-US" sz="1400" dirty="0"/>
              <a:t>___ M. I often light up a cigarette when one is still burning in the ashtray. </a:t>
            </a:r>
            <a:br>
              <a:rPr lang="en-US" sz="1400" dirty="0"/>
            </a:br>
            <a:r>
              <a:rPr lang="en-US" sz="1400" dirty="0"/>
              <a:t>___ N. I smoke cigarettes with friends when I am having a good time. </a:t>
            </a:r>
            <a:br>
              <a:rPr lang="en-US" sz="1400" dirty="0"/>
            </a:br>
            <a:r>
              <a:rPr lang="en-US" sz="1400" dirty="0"/>
              <a:t>___ O. When I smoke, part of the enjoyment is watching the smoke as I exhale. </a:t>
            </a:r>
            <a:br>
              <a:rPr lang="en-US" sz="1400" dirty="0"/>
            </a:br>
            <a:r>
              <a:rPr lang="en-US" sz="1400" dirty="0"/>
              <a:t>___ P. I want a cigarette most often when I am comfortable and relaxed. </a:t>
            </a:r>
            <a:br>
              <a:rPr lang="en-US" sz="1400" dirty="0"/>
            </a:br>
            <a:r>
              <a:rPr lang="en-US" sz="1400" dirty="0"/>
              <a:t>___ Q. I smoke when I am "blue" and want to take my mind off what's bothering me. </a:t>
            </a:r>
            <a:br>
              <a:rPr lang="en-US" sz="1400" dirty="0"/>
            </a:br>
            <a:r>
              <a:rPr lang="en-US" sz="1400" dirty="0"/>
              <a:t>___ R. I get a real hunger for a cigarette when I haven't had one in a while. </a:t>
            </a:r>
            <a:br>
              <a:rPr lang="en-US" sz="1400" dirty="0"/>
            </a:br>
            <a:r>
              <a:rPr lang="en-US" sz="1400" dirty="0"/>
              <a:t>___ S. I've found a cigarette in my mouth and haven't remembered it was there. </a:t>
            </a:r>
            <a:br>
              <a:rPr lang="en-US" sz="1400" dirty="0"/>
            </a:br>
            <a:r>
              <a:rPr lang="en-US" sz="1400" dirty="0"/>
              <a:t>___ T. I always smoke when I am out with friends at a party, bar, etc. </a:t>
            </a:r>
            <a:br>
              <a:rPr lang="en-US" sz="1400" dirty="0"/>
            </a:br>
            <a:r>
              <a:rPr lang="en-US" sz="1400" dirty="0"/>
              <a:t>___ U. I always smoke cigarettes to get a lift.</a:t>
            </a:r>
          </a:p>
        </p:txBody>
      </p:sp>
    </p:spTree>
    <p:extLst>
      <p:ext uri="{BB962C8B-B14F-4D97-AF65-F5344CB8AC3E}">
        <p14:creationId xmlns:p14="http://schemas.microsoft.com/office/powerpoint/2010/main" val="31124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Four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Tips to help with:</a:t>
            </a:r>
          </a:p>
          <a:p>
            <a:pPr lvl="1"/>
            <a:r>
              <a:rPr lang="en-US" b="1" dirty="0" smtClean="0"/>
              <a:t>Stimulation</a:t>
            </a:r>
            <a:r>
              <a:rPr lang="en-US" dirty="0" smtClean="0"/>
              <a:t>: Get enough rest, take a brisk walk instead of smoking when feeling sluggish, eat regular, avoid getting bored.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Handling:</a:t>
            </a:r>
            <a:r>
              <a:rPr lang="en-US" dirty="0" smtClean="0"/>
              <a:t> pick up a pen when you want to reach for a cigarette, take up a hobby that keeps hands busy, have a snack such as carrot sticks, apple slices, bread sticks. 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Pleasure:</a:t>
            </a:r>
            <a:r>
              <a:rPr lang="en-US" dirty="0" smtClean="0"/>
              <a:t> Spend the money you save on cigarettes on another kind of pleasure, remind yourself of the health benefits of quitting.</a:t>
            </a:r>
          </a:p>
        </p:txBody>
      </p:sp>
    </p:spTree>
    <p:extLst>
      <p:ext uri="{BB962C8B-B14F-4D97-AF65-F5344CB8AC3E}">
        <p14:creationId xmlns:p14="http://schemas.microsoft.com/office/powerpoint/2010/main" val="8160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4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239000" cy="4343400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rgbClr val="94C600"/>
              </a:buClr>
            </a:pPr>
            <a:r>
              <a:rPr lang="en-US" dirty="0" smtClean="0">
                <a:solidFill>
                  <a:srgbClr val="3E3D2D"/>
                </a:solidFill>
              </a:rPr>
              <a:t>Tips to help with:</a:t>
            </a:r>
          </a:p>
          <a:p>
            <a:pPr lvl="2">
              <a:buClr>
                <a:srgbClr val="94C600"/>
              </a:buClr>
            </a:pPr>
            <a:r>
              <a:rPr lang="en-US" sz="2200" b="1" dirty="0" smtClean="0">
                <a:solidFill>
                  <a:srgbClr val="3E3D2D"/>
                </a:solidFill>
              </a:rPr>
              <a:t>Relaxation</a:t>
            </a:r>
            <a:r>
              <a:rPr lang="en-US" sz="2200" b="1" dirty="0">
                <a:solidFill>
                  <a:srgbClr val="3E3D2D"/>
                </a:solidFill>
              </a:rPr>
              <a:t>:</a:t>
            </a:r>
            <a:r>
              <a:rPr lang="en-US" sz="2200" dirty="0">
                <a:solidFill>
                  <a:srgbClr val="3E3D2D"/>
                </a:solidFill>
              </a:rPr>
              <a:t> Use relaxation techniques, exercise regularly, get enough rest</a:t>
            </a:r>
            <a:r>
              <a:rPr lang="en-US" sz="2200" dirty="0" smtClean="0">
                <a:solidFill>
                  <a:srgbClr val="3E3D2D"/>
                </a:solidFill>
              </a:rPr>
              <a:t>.</a:t>
            </a:r>
          </a:p>
          <a:p>
            <a:pPr lvl="2">
              <a:buClr>
                <a:srgbClr val="94C600"/>
              </a:buClr>
            </a:pPr>
            <a:endParaRPr lang="en-US" sz="2200" dirty="0">
              <a:solidFill>
                <a:srgbClr val="3E3D2D"/>
              </a:solidFill>
            </a:endParaRPr>
          </a:p>
          <a:p>
            <a:pPr lvl="2">
              <a:buClr>
                <a:srgbClr val="94C600"/>
              </a:buClr>
            </a:pPr>
            <a:r>
              <a:rPr lang="en-US" sz="2200" b="1" dirty="0">
                <a:solidFill>
                  <a:srgbClr val="3E3D2D"/>
                </a:solidFill>
              </a:rPr>
              <a:t>Craving:</a:t>
            </a:r>
            <a:r>
              <a:rPr lang="en-US" sz="2200" dirty="0">
                <a:solidFill>
                  <a:srgbClr val="3E3D2D"/>
                </a:solidFill>
              </a:rPr>
              <a:t> Nicotine replacement therapy (NRT), Keep away from cigarettes, get rid of ashtrays, destroy any cigarettes you still have, ask family and friends to help</a:t>
            </a:r>
            <a:r>
              <a:rPr lang="en-US" sz="2200" dirty="0" smtClean="0">
                <a:solidFill>
                  <a:srgbClr val="3E3D2D"/>
                </a:solidFill>
              </a:rPr>
              <a:t>.</a:t>
            </a:r>
          </a:p>
          <a:p>
            <a:pPr lvl="2">
              <a:buClr>
                <a:srgbClr val="94C600"/>
              </a:buClr>
            </a:pPr>
            <a:endParaRPr lang="en-US" sz="2200" dirty="0">
              <a:solidFill>
                <a:srgbClr val="3E3D2D"/>
              </a:solidFill>
            </a:endParaRPr>
          </a:p>
          <a:p>
            <a:pPr lvl="2">
              <a:buClr>
                <a:srgbClr val="94C600"/>
              </a:buClr>
            </a:pPr>
            <a:r>
              <a:rPr lang="en-US" sz="2200" b="1" dirty="0">
                <a:solidFill>
                  <a:srgbClr val="3E3D2D"/>
                </a:solidFill>
              </a:rPr>
              <a:t>Habit: </a:t>
            </a:r>
            <a:r>
              <a:rPr lang="en-US" sz="2200" dirty="0">
                <a:solidFill>
                  <a:srgbClr val="3E3D2D"/>
                </a:solidFill>
              </a:rPr>
              <a:t>Change smoking routine before quit day by keeping cigarettes in different place, smoke with opposite hand, when you want a cigarette wait one minute and try to think of something else instead, set a date!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Five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6777317" cy="3508977"/>
          </a:xfrm>
        </p:spPr>
        <p:txBody>
          <a:bodyPr/>
          <a:lstStyle/>
          <a:p>
            <a:r>
              <a:rPr lang="en-US" dirty="0" smtClean="0"/>
              <a:t>Prepare for Triggers</a:t>
            </a:r>
          </a:p>
          <a:p>
            <a:r>
              <a:rPr lang="en-US" dirty="0" smtClean="0"/>
              <a:t>Identify all the times you use tobacco:</a:t>
            </a:r>
          </a:p>
          <a:p>
            <a:pPr lvl="2"/>
            <a:r>
              <a:rPr lang="en-US" dirty="0" smtClean="0"/>
              <a:t>When I’m tired</a:t>
            </a:r>
          </a:p>
          <a:p>
            <a:pPr lvl="2"/>
            <a:r>
              <a:rPr lang="en-US" dirty="0" smtClean="0"/>
              <a:t>When I’m Hungry</a:t>
            </a:r>
          </a:p>
          <a:p>
            <a:pPr lvl="2"/>
            <a:r>
              <a:rPr lang="en-US" dirty="0" smtClean="0"/>
              <a:t>When I’m Stressed</a:t>
            </a:r>
            <a:endParaRPr lang="en-US" dirty="0"/>
          </a:p>
        </p:txBody>
      </p:sp>
      <p:pic>
        <p:nvPicPr>
          <p:cNvPr id="1026" name="Picture 2" descr="C:\Users\Owner\AppData\Local\Microsoft\Windows\Temporary Internet Files\Content.IE5\GLIMTWO0\stressed-studen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01290"/>
            <a:ext cx="27146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2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Six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6777317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Come </a:t>
            </a:r>
            <a:r>
              <a:rPr lang="en-US" dirty="0"/>
              <a:t>up with ideas of what you could do instead of smoking when:</a:t>
            </a:r>
          </a:p>
          <a:p>
            <a:pPr lvl="2"/>
            <a:r>
              <a:rPr lang="en-US" dirty="0"/>
              <a:t>Waking up</a:t>
            </a:r>
          </a:p>
          <a:p>
            <a:pPr lvl="2"/>
            <a:r>
              <a:rPr lang="en-US" dirty="0"/>
              <a:t>Bored</a:t>
            </a:r>
          </a:p>
          <a:p>
            <a:pPr lvl="2"/>
            <a:r>
              <a:rPr lang="en-US" dirty="0"/>
              <a:t>Driving</a:t>
            </a:r>
          </a:p>
          <a:p>
            <a:pPr lvl="2"/>
            <a:r>
              <a:rPr lang="en-US" dirty="0"/>
              <a:t>After meals</a:t>
            </a:r>
          </a:p>
          <a:p>
            <a:pPr lvl="2"/>
            <a:r>
              <a:rPr lang="en-US" dirty="0"/>
              <a:t>Drinking</a:t>
            </a:r>
          </a:p>
          <a:p>
            <a:pPr lvl="2"/>
            <a:r>
              <a:rPr lang="en-US" dirty="0"/>
              <a:t>On the phone</a:t>
            </a:r>
          </a:p>
          <a:p>
            <a:pPr lvl="2"/>
            <a:r>
              <a:rPr lang="en-US" dirty="0"/>
              <a:t>Stressed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87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28" y="5334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6777317" cy="4000948"/>
          </a:xfrm>
        </p:spPr>
        <p:txBody>
          <a:bodyPr/>
          <a:lstStyle/>
          <a:p>
            <a:r>
              <a:rPr lang="en-US" dirty="0" smtClean="0"/>
              <a:t>Select your quit day!</a:t>
            </a:r>
          </a:p>
          <a:p>
            <a:r>
              <a:rPr lang="en-US" dirty="0" smtClean="0"/>
              <a:t>My “Quit Day” is </a:t>
            </a:r>
            <a:r>
              <a:rPr lang="en-US" u="sng" dirty="0" smtClean="0"/>
              <a:t>                         .</a:t>
            </a:r>
          </a:p>
          <a:p>
            <a:r>
              <a:rPr lang="en-US" b="1" dirty="0" smtClean="0"/>
              <a:t>I WILL NOT USE TOBACCO ON THIS DAY OR ANY DAY AFTER THAT!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267200"/>
            <a:ext cx="36576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78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Nicotine Effect on the Brain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514600"/>
            <a:ext cx="5026206" cy="2819400"/>
          </a:xfrm>
        </p:spPr>
      </p:pic>
    </p:spTree>
    <p:extLst>
      <p:ext uri="{BB962C8B-B14F-4D97-AF65-F5344CB8AC3E}">
        <p14:creationId xmlns:p14="http://schemas.microsoft.com/office/powerpoint/2010/main" val="14584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What’s in a cigarette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438400"/>
            <a:ext cx="4245769" cy="2996300"/>
          </a:xfrm>
        </p:spPr>
      </p:pic>
    </p:spTree>
    <p:extLst>
      <p:ext uri="{BB962C8B-B14F-4D97-AF65-F5344CB8AC3E}">
        <p14:creationId xmlns:p14="http://schemas.microsoft.com/office/powerpoint/2010/main" val="12530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Weight Gain: What you need to know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6777317" cy="4267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Tobacco does NOT make you thin and quitting WILL NOT make you fat!</a:t>
            </a:r>
          </a:p>
          <a:p>
            <a:r>
              <a:rPr lang="en-US" dirty="0" smtClean="0"/>
              <a:t>There may be a slight change in metabolism when you quit</a:t>
            </a:r>
          </a:p>
          <a:p>
            <a:r>
              <a:rPr lang="en-US" dirty="0" smtClean="0"/>
              <a:t>Exercise can help keep metabolism from slowing</a:t>
            </a:r>
          </a:p>
          <a:p>
            <a:r>
              <a:rPr lang="en-US" dirty="0" smtClean="0"/>
              <a:t>You may feel hungry more often then when you used tobacco</a:t>
            </a:r>
          </a:p>
          <a:p>
            <a:r>
              <a:rPr lang="en-US" dirty="0" smtClean="0"/>
              <a:t>Food is going to smell better and taste better!</a:t>
            </a:r>
          </a:p>
          <a:p>
            <a:r>
              <a:rPr lang="en-US" dirty="0" smtClean="0"/>
              <a:t>You might want to eat to keep from using tobacco.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3352800"/>
            <a:ext cx="7024744" cy="1143000"/>
          </a:xfrm>
        </p:spPr>
        <p:txBody>
          <a:bodyPr>
            <a:normAutofit fontScale="90000"/>
          </a:bodyPr>
          <a:lstStyle/>
          <a:p>
            <a:pPr marL="342900" lvl="0" indent="-274320">
              <a:spcBef>
                <a:spcPct val="20000"/>
              </a:spcBef>
            </a:pPr>
            <a:r>
              <a:rPr lang="en-US" sz="3100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Link Between Secondhand Smoke and Growth in CF Patients by:  Pulmonary Medicine and Infectious Diseases at Nationwide Children’s Hospital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/>
            </a:r>
            <a:br>
              <a:rPr lang="en-US" sz="2200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</a:b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Dealing with Stress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743200"/>
            <a:ext cx="7315200" cy="3733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Make a list of things, situations, or people that stress you out and think of ways to deal with it other than smoking. 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9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Physical Stress Reducers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Stretch, practice deep breathing, close eyes and think pleasant thoughts, hot bath.</a:t>
            </a:r>
          </a:p>
          <a:p>
            <a:r>
              <a:rPr lang="en-US" dirty="0"/>
              <a:t>Eat well and consume healthy foods</a:t>
            </a:r>
          </a:p>
          <a:p>
            <a:r>
              <a:rPr lang="en-US" dirty="0"/>
              <a:t>Get plenty of rest.</a:t>
            </a:r>
          </a:p>
          <a:p>
            <a:r>
              <a:rPr lang="en-US" dirty="0"/>
              <a:t>Set time aside for yourself to enjoy.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Mental Stress Reducers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break; let your mind relax</a:t>
            </a:r>
          </a:p>
          <a:p>
            <a:r>
              <a:rPr lang="en-US" dirty="0"/>
              <a:t>Get organized</a:t>
            </a:r>
          </a:p>
          <a:p>
            <a:r>
              <a:rPr lang="en-US" dirty="0"/>
              <a:t>Be good to yourself</a:t>
            </a:r>
          </a:p>
          <a:p>
            <a:r>
              <a:rPr lang="en-US" dirty="0"/>
              <a:t>Talk to relatives, friends, or clergy about anxieties.</a:t>
            </a:r>
          </a:p>
          <a:p>
            <a:r>
              <a:rPr lang="en-US" dirty="0"/>
              <a:t>Learn to ask for what you need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4 D’s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en-US" dirty="0"/>
              <a:t>elay</a:t>
            </a:r>
          </a:p>
          <a:p>
            <a:endParaRPr lang="en-US" dirty="0"/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en-US" dirty="0"/>
              <a:t>o something else to distract yourself</a:t>
            </a:r>
          </a:p>
          <a:p>
            <a:endParaRPr lang="en-US" dirty="0"/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en-US" dirty="0"/>
              <a:t>rink a lot of water and other fluids</a:t>
            </a:r>
          </a:p>
          <a:p>
            <a:endParaRPr lang="en-US" dirty="0"/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en-US" dirty="0"/>
              <a:t>eep breathe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0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Nicotine Replacement Therapy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926" y="4444858"/>
            <a:ext cx="2743200" cy="1830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023591"/>
            <a:ext cx="2514600" cy="1885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36" y="4047181"/>
            <a:ext cx="2362200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23541"/>
            <a:ext cx="2286000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126" y="4181249"/>
            <a:ext cx="2470871" cy="209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19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62000"/>
            <a:ext cx="5257800" cy="14478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dirty="0"/>
              <a:t>Face to face counseling with Tools to Quit or Quit Smoking Now classes.</a:t>
            </a:r>
          </a:p>
          <a:p>
            <a:endParaRPr lang="en-US" dirty="0"/>
          </a:p>
          <a:p>
            <a:pPr marL="68580" indent="0" algn="ctr">
              <a:buNone/>
            </a:pPr>
            <a:r>
              <a:rPr lang="en-US" dirty="0"/>
              <a:t>Talk to a quit coach</a:t>
            </a:r>
          </a:p>
          <a:p>
            <a:pPr marL="68580" indent="0" algn="ctr">
              <a:buNone/>
            </a:pPr>
            <a:r>
              <a:rPr lang="en-US" dirty="0" smtClean="0"/>
              <a:t>1-877-822-6669</a:t>
            </a:r>
            <a:endParaRPr lang="en-US" dirty="0"/>
          </a:p>
          <a:p>
            <a:endParaRPr lang="en-US" dirty="0"/>
          </a:p>
          <a:p>
            <a:pPr marL="68580" indent="0" algn="ctr">
              <a:buNone/>
            </a:pPr>
            <a:r>
              <a:rPr lang="en-US" dirty="0"/>
              <a:t>Online Program</a:t>
            </a:r>
          </a:p>
          <a:p>
            <a:pPr marL="68580" indent="0" algn="ctr">
              <a:buNone/>
            </a:pPr>
            <a:r>
              <a:rPr lang="en-US" dirty="0" smtClean="0"/>
              <a:t>http</a:t>
            </a:r>
            <a:r>
              <a:rPr lang="en-US" dirty="0"/>
              <a:t>://www.ahectobacco.com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14400" y="900545"/>
            <a:ext cx="7315200" cy="5943600"/>
          </a:xfrm>
        </p:spPr>
        <p:txBody>
          <a:bodyPr>
            <a:normAutofit/>
          </a:bodyPr>
          <a:lstStyle/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Studied infants with cystic fibrosis between 2008-2012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Of </a:t>
            </a:r>
            <a:r>
              <a:rPr lang="en-US" sz="2000" dirty="0"/>
              <a:t>75 infants in the study, 44 percent had at least one parent who smoked in the home</a:t>
            </a:r>
            <a:r>
              <a:rPr lang="en-US" sz="2000" dirty="0" smtClean="0"/>
              <a:t>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xamined </a:t>
            </a:r>
            <a:r>
              <a:rPr lang="en-US" sz="2000" dirty="0"/>
              <a:t>growth, lung function, chest CT scans and the incidence of bacterial infection at age 4 months and 1 year, then compared the data between infants exposed to secondhand smoke and those who </a:t>
            </a:r>
            <a:r>
              <a:rPr lang="en-US" sz="2000" dirty="0" smtClean="0"/>
              <a:t>weren’t</a:t>
            </a:r>
          </a:p>
        </p:txBody>
      </p:sp>
    </p:spTree>
    <p:extLst>
      <p:ext uri="{BB962C8B-B14F-4D97-AF65-F5344CB8AC3E}">
        <p14:creationId xmlns:p14="http://schemas.microsoft.com/office/powerpoint/2010/main" val="194847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/>
          <a:lstStyle/>
          <a:p>
            <a:pPr lvl="1"/>
            <a:r>
              <a:rPr lang="en-US" sz="2000" dirty="0"/>
              <a:t> Infants in smoke-free homes grew about 50 percent more during their first year than infants whose parents smoked</a:t>
            </a:r>
            <a:r>
              <a:rPr lang="en-US" sz="2000" dirty="0" smtClean="0"/>
              <a:t>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While no CF patients in non-smoking homes tested positive for MRSA during their first year, as many as 30 percent of infants exposed to secondhand smoke tested positive for the pathogen.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8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524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Coming up with a Quit Plan for those who smoke…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352800"/>
            <a:ext cx="3752850" cy="2051050"/>
          </a:xfrm>
        </p:spPr>
      </p:pic>
    </p:spTree>
    <p:extLst>
      <p:ext uri="{BB962C8B-B14F-4D97-AF65-F5344CB8AC3E}">
        <p14:creationId xmlns:p14="http://schemas.microsoft.com/office/powerpoint/2010/main" val="97660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315200" cy="1154097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One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4648200" cy="35395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Half of all smokers die prematurely from smoking related disease by an average of 14 years.</a:t>
            </a:r>
          </a:p>
          <a:p>
            <a:endParaRPr lang="en-US" dirty="0"/>
          </a:p>
          <a:p>
            <a:r>
              <a:rPr lang="en-US" dirty="0" smtClean="0"/>
              <a:t>What would you be able to do with those extra 14 years?</a:t>
            </a:r>
          </a:p>
          <a:p>
            <a:endParaRPr lang="en-US" dirty="0"/>
          </a:p>
          <a:p>
            <a:r>
              <a:rPr lang="en-US" dirty="0" smtClean="0"/>
              <a:t>What are the benefits of quitting?</a:t>
            </a:r>
            <a:endParaRPr lang="en-US" dirty="0"/>
          </a:p>
        </p:txBody>
      </p:sp>
      <p:pic>
        <p:nvPicPr>
          <p:cNvPr id="1026" name="Picture 2" descr="C:\Users\Owner\AppData\Local\Microsoft\Windows\Temporary Internet Files\Content.IE5\GLIMTWO0\heart_rate_monitor_thumb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9" y="2791691"/>
            <a:ext cx="2886075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9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95" y="152400"/>
            <a:ext cx="5053505" cy="653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1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1154097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Two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152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Reasons to quit</a:t>
            </a:r>
          </a:p>
          <a:p>
            <a:pPr lvl="2"/>
            <a:r>
              <a:rPr lang="en-US" sz="2000" dirty="0" smtClean="0"/>
              <a:t>Save money</a:t>
            </a:r>
          </a:p>
          <a:p>
            <a:pPr lvl="2"/>
            <a:r>
              <a:rPr lang="en-US" sz="2000" dirty="0" smtClean="0"/>
              <a:t>Improve health</a:t>
            </a:r>
          </a:p>
          <a:p>
            <a:pPr lvl="2"/>
            <a:r>
              <a:rPr lang="en-US" sz="2000" dirty="0" smtClean="0"/>
              <a:t>Whiter teeth</a:t>
            </a:r>
          </a:p>
          <a:p>
            <a:pPr lvl="2"/>
            <a:r>
              <a:rPr lang="en-US" sz="2000" dirty="0" smtClean="0"/>
              <a:t>Improve physical performance</a:t>
            </a:r>
          </a:p>
          <a:p>
            <a:pPr lvl="2"/>
            <a:r>
              <a:rPr lang="en-US" sz="2000" dirty="0" smtClean="0"/>
              <a:t>Reduce complications from illness</a:t>
            </a:r>
          </a:p>
          <a:p>
            <a:pPr lvl="2"/>
            <a:r>
              <a:rPr lang="en-US" sz="2000" dirty="0" smtClean="0"/>
              <a:t>Healthier baby</a:t>
            </a:r>
          </a:p>
          <a:p>
            <a:pPr lvl="2"/>
            <a:r>
              <a:rPr lang="en-US" sz="2000" dirty="0" smtClean="0"/>
              <a:t>Set an example for friends, family, and children</a:t>
            </a:r>
          </a:p>
          <a:p>
            <a:pPr lvl="2"/>
            <a:r>
              <a:rPr lang="en-US" sz="2000" dirty="0" smtClean="0"/>
              <a:t>Get better health insurance</a:t>
            </a:r>
          </a:p>
          <a:p>
            <a:pPr lvl="2"/>
            <a:r>
              <a:rPr lang="en-US" sz="2000" dirty="0" smtClean="0"/>
              <a:t>Clothes and breath smell better</a:t>
            </a:r>
          </a:p>
          <a:p>
            <a:pPr lvl="2"/>
            <a:r>
              <a:rPr lang="en-US" sz="2000" dirty="0" smtClean="0"/>
              <a:t>Much less chance of lung and oral cancer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418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Enjoying life without nicotine</a:t>
            </a:r>
          </a:p>
          <a:p>
            <a:r>
              <a:rPr lang="en-US" dirty="0"/>
              <a:t>What are some healthy activities that might also make you feel relaxed, focused, calm and steady?</a:t>
            </a:r>
          </a:p>
          <a:p>
            <a:pPr lvl="1"/>
            <a:r>
              <a:rPr lang="en-US" dirty="0" smtClean="0"/>
              <a:t>Reading</a:t>
            </a:r>
            <a:endParaRPr lang="en-US" dirty="0"/>
          </a:p>
          <a:p>
            <a:pPr lvl="1"/>
            <a:r>
              <a:rPr lang="en-US" dirty="0" smtClean="0"/>
              <a:t>Listening </a:t>
            </a:r>
            <a:r>
              <a:rPr lang="en-US" dirty="0"/>
              <a:t>to music</a:t>
            </a:r>
          </a:p>
          <a:p>
            <a:pPr lvl="1"/>
            <a:r>
              <a:rPr lang="en-US" dirty="0" smtClean="0"/>
              <a:t>Playing </a:t>
            </a:r>
            <a:r>
              <a:rPr lang="en-US" dirty="0"/>
              <a:t>with kids</a:t>
            </a:r>
          </a:p>
          <a:p>
            <a:pPr lvl="1"/>
            <a:r>
              <a:rPr lang="en-US" dirty="0" smtClean="0"/>
              <a:t>Exercising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429000"/>
            <a:ext cx="2767013" cy="292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5472</TotalTime>
  <Words>909</Words>
  <Application>Microsoft Office PowerPoint</Application>
  <PresentationFormat>On-screen Show (4:3)</PresentationFormat>
  <Paragraphs>130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Tobacco Dependence</vt:lpstr>
      <vt:lpstr>Link Between Secondhand Smoke and Growth in CF Patients by:  Pulmonary Medicine and Infectious Diseases at Nationwide Children’s Hospital </vt:lpstr>
      <vt:lpstr>PowerPoint Presentation</vt:lpstr>
      <vt:lpstr>PowerPoint Presentation</vt:lpstr>
      <vt:lpstr>Coming up with a Quit Plan for those who smoke…</vt:lpstr>
      <vt:lpstr>Step One</vt:lpstr>
      <vt:lpstr>PowerPoint Presentation</vt:lpstr>
      <vt:lpstr>Step Two</vt:lpstr>
      <vt:lpstr>Step Three</vt:lpstr>
      <vt:lpstr>Step Four</vt:lpstr>
      <vt:lpstr>PowerPoint Presentation</vt:lpstr>
      <vt:lpstr>Step Four Cont.</vt:lpstr>
      <vt:lpstr>Step 4 Cont.</vt:lpstr>
      <vt:lpstr>Step Five</vt:lpstr>
      <vt:lpstr>Step Six</vt:lpstr>
      <vt:lpstr>Step Seven</vt:lpstr>
      <vt:lpstr>Nicotine Effect on the Brain</vt:lpstr>
      <vt:lpstr>What’s in a cigarette</vt:lpstr>
      <vt:lpstr>Weight Gain: What you need to know</vt:lpstr>
      <vt:lpstr>Dealing with Stress</vt:lpstr>
      <vt:lpstr>Physical Stress Reducers</vt:lpstr>
      <vt:lpstr>Mental Stress Reducers</vt:lpstr>
      <vt:lpstr>The 4 D’s</vt:lpstr>
      <vt:lpstr>Nicotine Replacement Therapy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 Dependence</dc:title>
  <dc:creator>Melissa</dc:creator>
  <cp:lastModifiedBy>Horky,Susan Chauncey</cp:lastModifiedBy>
  <cp:revision>33</cp:revision>
  <dcterms:created xsi:type="dcterms:W3CDTF">2015-07-09T17:42:16Z</dcterms:created>
  <dcterms:modified xsi:type="dcterms:W3CDTF">2015-07-31T23:43:17Z</dcterms:modified>
</cp:coreProperties>
</file>